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82" autoAdjust="0"/>
  </p:normalViewPr>
  <p:slideViewPr>
    <p:cSldViewPr snapToGrid="0">
      <p:cViewPr varScale="1">
        <p:scale>
          <a:sx n="110" d="100"/>
          <a:sy n="110" d="100"/>
        </p:scale>
        <p:origin x="576"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60030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3074211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59970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910463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338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4100057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1405752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2849808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3578192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9904C4-EE9E-4DC8-98D2-A870E45BD8CB}" type="datetimeFigureOut">
              <a:rPr lang="en-US" smtClean="0"/>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2806949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9904C4-EE9E-4DC8-98D2-A870E45BD8CB}" type="datetimeFigureOut">
              <a:rPr lang="en-US" smtClean="0"/>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186719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9904C4-EE9E-4DC8-98D2-A870E45BD8CB}" type="datetimeFigureOut">
              <a:rPr lang="en-US" smtClean="0"/>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26533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9904C4-EE9E-4DC8-98D2-A870E45BD8CB}" type="datetimeFigureOut">
              <a:rPr lang="en-US" smtClean="0"/>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246485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9904C4-EE9E-4DC8-98D2-A870E45BD8CB}" type="datetimeFigureOut">
              <a:rPr lang="en-US" smtClean="0"/>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1078580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9904C4-EE9E-4DC8-98D2-A870E45BD8CB}" type="datetimeFigureOut">
              <a:rPr lang="en-US" smtClean="0"/>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320212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9904C4-EE9E-4DC8-98D2-A870E45BD8CB}" type="datetimeFigureOut">
              <a:rPr lang="en-US" smtClean="0"/>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1469C-2D65-47C6-9F9B-590567AE3DC3}" type="slidenum">
              <a:rPr lang="en-US" smtClean="0"/>
              <a:t>‹#›</a:t>
            </a:fld>
            <a:endParaRPr lang="en-US"/>
          </a:p>
        </p:txBody>
      </p:sp>
    </p:spTree>
    <p:extLst>
      <p:ext uri="{BB962C8B-B14F-4D97-AF65-F5344CB8AC3E}">
        <p14:creationId xmlns:p14="http://schemas.microsoft.com/office/powerpoint/2010/main" val="164304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29904C4-EE9E-4DC8-98D2-A870E45BD8CB}" type="datetimeFigureOut">
              <a:rPr lang="en-US" smtClean="0"/>
              <a:t>2/11/2025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131469C-2D65-47C6-9F9B-590567AE3DC3}" type="slidenum">
              <a:rPr lang="en-US" smtClean="0"/>
              <a:t>‹#›</a:t>
            </a:fld>
            <a:endParaRPr lang="en-US"/>
          </a:p>
        </p:txBody>
      </p:sp>
    </p:spTree>
    <p:extLst>
      <p:ext uri="{BB962C8B-B14F-4D97-AF65-F5344CB8AC3E}">
        <p14:creationId xmlns:p14="http://schemas.microsoft.com/office/powerpoint/2010/main" val="1210442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9AB8-C238-1DFA-A36B-16E0E213F24D}"/>
              </a:ext>
            </a:extLst>
          </p:cNvPr>
          <p:cNvSpPr>
            <a:spLocks noGrp="1"/>
          </p:cNvSpPr>
          <p:nvPr>
            <p:ph type="ctrTitle"/>
          </p:nvPr>
        </p:nvSpPr>
        <p:spPr/>
        <p:txBody>
          <a:bodyPr>
            <a:normAutofit fontScale="90000"/>
          </a:bodyPr>
          <a:lstStyle/>
          <a:p>
            <a:r>
              <a:rPr lang="en-US" dirty="0"/>
              <a:t>Pager Rotation Duties in DevOps: Best Practices</a:t>
            </a:r>
            <a:br>
              <a:rPr lang="en-US" dirty="0"/>
            </a:br>
            <a:endParaRPr lang="en-US" dirty="0"/>
          </a:p>
        </p:txBody>
      </p:sp>
      <p:sp>
        <p:nvSpPr>
          <p:cNvPr id="3" name="Subtitle 2">
            <a:extLst>
              <a:ext uri="{FF2B5EF4-FFF2-40B4-BE49-F238E27FC236}">
                <a16:creationId xmlns:a16="http://schemas.microsoft.com/office/drawing/2014/main" id="{A90743EF-62A8-5C44-9C55-30239A5BE191}"/>
              </a:ext>
            </a:extLst>
          </p:cNvPr>
          <p:cNvSpPr>
            <a:spLocks noGrp="1"/>
          </p:cNvSpPr>
          <p:nvPr>
            <p:ph type="subTitle" idx="1"/>
          </p:nvPr>
        </p:nvSpPr>
        <p:spPr/>
        <p:txBody>
          <a:bodyPr/>
          <a:lstStyle/>
          <a:p>
            <a:r>
              <a:rPr lang="en-US" dirty="0"/>
              <a:t>CSD 380 Jordany Gonzalez</a:t>
            </a:r>
          </a:p>
          <a:p>
            <a:r>
              <a:rPr lang="en-US" dirty="0"/>
              <a:t>February 11, 2025</a:t>
            </a:r>
          </a:p>
        </p:txBody>
      </p:sp>
    </p:spTree>
    <p:extLst>
      <p:ext uri="{BB962C8B-B14F-4D97-AF65-F5344CB8AC3E}">
        <p14:creationId xmlns:p14="http://schemas.microsoft.com/office/powerpoint/2010/main" val="75145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70434-3612-6821-09A2-02C9FC4A6A1C}"/>
              </a:ext>
            </a:extLst>
          </p:cNvPr>
          <p:cNvSpPr>
            <a:spLocks noGrp="1"/>
          </p:cNvSpPr>
          <p:nvPr>
            <p:ph type="title"/>
          </p:nvPr>
        </p:nvSpPr>
        <p:spPr>
          <a:xfrm>
            <a:off x="836612" y="485593"/>
            <a:ext cx="3932237" cy="1003663"/>
          </a:xfrm>
        </p:spPr>
        <p:txBody>
          <a:bodyPr>
            <a:normAutofit/>
          </a:bodyPr>
          <a:lstStyle/>
          <a:p>
            <a:r>
              <a:rPr lang="en-US" dirty="0">
                <a:latin typeface="Bahnschrift" panose="020B0502040204020203" pitchFamily="34" charset="0"/>
              </a:rPr>
              <a:t>What is Pager Rotation? Why is it Important?</a:t>
            </a:r>
          </a:p>
        </p:txBody>
      </p:sp>
      <p:sp>
        <p:nvSpPr>
          <p:cNvPr id="6" name="Text Placeholder 5">
            <a:extLst>
              <a:ext uri="{FF2B5EF4-FFF2-40B4-BE49-F238E27FC236}">
                <a16:creationId xmlns:a16="http://schemas.microsoft.com/office/drawing/2014/main" id="{E3FC8606-8BEB-8181-2C8D-ED4EAE3C261F}"/>
              </a:ext>
            </a:extLst>
          </p:cNvPr>
          <p:cNvSpPr>
            <a:spLocks noGrp="1"/>
          </p:cNvSpPr>
          <p:nvPr>
            <p:ph type="body" sz="half" idx="2"/>
          </p:nvPr>
        </p:nvSpPr>
        <p:spPr>
          <a:xfrm>
            <a:off x="839788" y="1489256"/>
            <a:ext cx="3932237" cy="4379732"/>
          </a:xfrm>
        </p:spPr>
        <p:txBody>
          <a:bodyPr>
            <a:normAutofit fontScale="92500" lnSpcReduction="10000"/>
          </a:bodyPr>
          <a:lstStyle/>
          <a:p>
            <a:r>
              <a:rPr lang="en-US" sz="1800" dirty="0">
                <a:latin typeface="Bahnschrift" panose="020B0502040204020203" pitchFamily="34" charset="0"/>
              </a:rPr>
              <a:t>Pager rotation is the practice of assigning on-call responsibilities to team members to handle system alerts and incidents. This process is essential in ensuring system reliability and availability by enabling quick responses to operational issues. It also distributes responsibilities fairly across the team, preventing burnout and maintaining a sustainable workload. Effective pager rotation reduces downtime, improves incident resolution times, and fosters a culture of shared accountability. The objective of this presentation is to explore best practices for implementing an efficient and well-structured on-call duty rotation in a DevOps environment</a:t>
            </a:r>
            <a:r>
              <a:rPr lang="en-US" sz="1800" dirty="0"/>
              <a:t>.</a:t>
            </a:r>
          </a:p>
          <a:p>
            <a:endParaRPr lang="en-US" dirty="0"/>
          </a:p>
        </p:txBody>
      </p:sp>
      <p:pic>
        <p:nvPicPr>
          <p:cNvPr id="7" name="Picture 6">
            <a:extLst>
              <a:ext uri="{FF2B5EF4-FFF2-40B4-BE49-F238E27FC236}">
                <a16:creationId xmlns:a16="http://schemas.microsoft.com/office/drawing/2014/main" id="{E8968078-5671-7A1E-6818-E3C09223E578}"/>
              </a:ext>
            </a:extLst>
          </p:cNvPr>
          <p:cNvPicPr>
            <a:picLocks noChangeAspect="1"/>
          </p:cNvPicPr>
          <p:nvPr/>
        </p:nvPicPr>
        <p:blipFill>
          <a:blip r:embed="rId2"/>
          <a:stretch>
            <a:fillRect/>
          </a:stretch>
        </p:blipFill>
        <p:spPr>
          <a:xfrm>
            <a:off x="5158186" y="1484811"/>
            <a:ext cx="6291872" cy="3888377"/>
          </a:xfrm>
          <a:prstGeom prst="rect">
            <a:avLst/>
          </a:prstGeom>
        </p:spPr>
      </p:pic>
    </p:spTree>
    <p:extLst>
      <p:ext uri="{BB962C8B-B14F-4D97-AF65-F5344CB8AC3E}">
        <p14:creationId xmlns:p14="http://schemas.microsoft.com/office/powerpoint/2010/main" val="1014847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377654-C333-FD14-C061-A9FA8C40FC1F}"/>
              </a:ext>
            </a:extLst>
          </p:cNvPr>
          <p:cNvPicPr>
            <a:picLocks noChangeAspect="1"/>
          </p:cNvPicPr>
          <p:nvPr/>
        </p:nvPicPr>
        <p:blipFill>
          <a:blip r:embed="rId2"/>
          <a:srcRect l="20852" r="20298"/>
          <a:stretch/>
        </p:blipFill>
        <p:spPr>
          <a:xfrm>
            <a:off x="4616824" y="954178"/>
            <a:ext cx="7575176" cy="5866684"/>
          </a:xfrm>
          <a:prstGeom prst="rect">
            <a:avLst/>
          </a:prstGeom>
        </p:spPr>
      </p:pic>
      <p:sp>
        <p:nvSpPr>
          <p:cNvPr id="4" name="Title 3">
            <a:extLst>
              <a:ext uri="{FF2B5EF4-FFF2-40B4-BE49-F238E27FC236}">
                <a16:creationId xmlns:a16="http://schemas.microsoft.com/office/drawing/2014/main" id="{DB5831F9-F03D-B0D3-7E5B-3E7B97328081}"/>
              </a:ext>
            </a:extLst>
          </p:cNvPr>
          <p:cNvSpPr>
            <a:spLocks noGrp="1"/>
          </p:cNvSpPr>
          <p:nvPr>
            <p:ph type="title"/>
          </p:nvPr>
        </p:nvSpPr>
        <p:spPr>
          <a:xfrm>
            <a:off x="400595" y="335870"/>
            <a:ext cx="10397761" cy="618308"/>
          </a:xfrm>
        </p:spPr>
        <p:txBody>
          <a:bodyPr/>
          <a:lstStyle/>
          <a:p>
            <a:r>
              <a:rPr lang="en-US" dirty="0">
                <a:latin typeface="Bahnschrift" panose="020B0502040204020203" pitchFamily="34" charset="0"/>
              </a:rPr>
              <a:t>Key Principles of Pager Rotation</a:t>
            </a:r>
          </a:p>
        </p:txBody>
      </p:sp>
      <p:sp>
        <p:nvSpPr>
          <p:cNvPr id="6" name="Text Placeholder 5">
            <a:extLst>
              <a:ext uri="{FF2B5EF4-FFF2-40B4-BE49-F238E27FC236}">
                <a16:creationId xmlns:a16="http://schemas.microsoft.com/office/drawing/2014/main" id="{926A5884-E62A-D9FF-5852-52DDD6D82E64}"/>
              </a:ext>
            </a:extLst>
          </p:cNvPr>
          <p:cNvSpPr>
            <a:spLocks noGrp="1"/>
          </p:cNvSpPr>
          <p:nvPr>
            <p:ph type="body" sz="half" idx="2"/>
          </p:nvPr>
        </p:nvSpPr>
        <p:spPr>
          <a:xfrm>
            <a:off x="531226" y="1288870"/>
            <a:ext cx="7071357" cy="2995748"/>
          </a:xfrm>
        </p:spPr>
        <p:txBody>
          <a:bodyPr>
            <a:normAutofit fontScale="85000" lnSpcReduction="10000"/>
          </a:bodyPr>
          <a:lstStyle/>
          <a:p>
            <a:pPr marL="285750" indent="-285750">
              <a:buFont typeface="Wingdings" panose="05000000000000000000" pitchFamily="2" charset="2"/>
              <a:buChar char="v"/>
            </a:pPr>
            <a:r>
              <a:rPr lang="en-US" sz="2000" b="1" dirty="0">
                <a:latin typeface="Bahnschrift" panose="020B0502040204020203" pitchFamily="34" charset="0"/>
              </a:rPr>
              <a:t>Fair and Equitable Distribution</a:t>
            </a:r>
            <a:endParaRPr lang="en-US" sz="2000" dirty="0">
              <a:latin typeface="Bahnschrift" panose="020B0502040204020203" pitchFamily="34" charset="0"/>
            </a:endParaRPr>
          </a:p>
          <a:p>
            <a:pPr marL="742950" lvl="1" indent="-285750">
              <a:buFont typeface="Wingdings" panose="05000000000000000000" pitchFamily="2" charset="2"/>
              <a:buChar char="v"/>
            </a:pPr>
            <a:r>
              <a:rPr lang="en-US" sz="1800" dirty="0">
                <a:latin typeface="Bahnschrift" panose="020B0502040204020203" pitchFamily="34" charset="0"/>
              </a:rPr>
              <a:t>No single individual should be overburdened.</a:t>
            </a:r>
          </a:p>
          <a:p>
            <a:pPr marL="285750" indent="-285750">
              <a:buFont typeface="Wingdings" panose="05000000000000000000" pitchFamily="2" charset="2"/>
              <a:buChar char="v"/>
            </a:pPr>
            <a:r>
              <a:rPr lang="en-US" sz="2000" b="1" dirty="0">
                <a:latin typeface="Bahnschrift" panose="020B0502040204020203" pitchFamily="34" charset="0"/>
              </a:rPr>
              <a:t>Defined Escalation Policies</a:t>
            </a:r>
            <a:endParaRPr lang="en-US" sz="2000" dirty="0">
              <a:latin typeface="Bahnschrift" panose="020B0502040204020203" pitchFamily="34" charset="0"/>
            </a:endParaRPr>
          </a:p>
          <a:p>
            <a:pPr marL="742950" lvl="1" indent="-285750">
              <a:buFont typeface="Wingdings" panose="05000000000000000000" pitchFamily="2" charset="2"/>
              <a:buChar char="v"/>
            </a:pPr>
            <a:r>
              <a:rPr lang="en-US" sz="1800" dirty="0">
                <a:latin typeface="Bahnschrift" panose="020B0502040204020203" pitchFamily="34" charset="0"/>
              </a:rPr>
              <a:t>Clear guidelines on when and how to escalate unresolved issues.</a:t>
            </a:r>
          </a:p>
          <a:p>
            <a:pPr marL="285750" indent="-285750">
              <a:buFont typeface="Wingdings" panose="05000000000000000000" pitchFamily="2" charset="2"/>
              <a:buChar char="v"/>
            </a:pPr>
            <a:r>
              <a:rPr lang="en-US" sz="2000" b="1" dirty="0">
                <a:latin typeface="Bahnschrift" panose="020B0502040204020203" pitchFamily="34" charset="0"/>
              </a:rPr>
              <a:t>Service-Level Agreements (SLAs)</a:t>
            </a:r>
            <a:endParaRPr lang="en-US" sz="2000" dirty="0">
              <a:latin typeface="Bahnschrift" panose="020B0502040204020203" pitchFamily="34" charset="0"/>
            </a:endParaRPr>
          </a:p>
          <a:p>
            <a:pPr marL="742950" lvl="1" indent="-285750">
              <a:buFont typeface="Wingdings" panose="05000000000000000000" pitchFamily="2" charset="2"/>
              <a:buChar char="v"/>
            </a:pPr>
            <a:r>
              <a:rPr lang="en-US" sz="1800" dirty="0">
                <a:latin typeface="Bahnschrift" panose="020B0502040204020203" pitchFamily="34" charset="0"/>
              </a:rPr>
              <a:t>Defined response and resolution times to maintain reliability.</a:t>
            </a:r>
          </a:p>
          <a:p>
            <a:pPr marL="285750" indent="-285750">
              <a:buFont typeface="Wingdings" panose="05000000000000000000" pitchFamily="2" charset="2"/>
              <a:buChar char="v"/>
            </a:pPr>
            <a:r>
              <a:rPr lang="en-US" sz="2000" b="1" dirty="0">
                <a:latin typeface="Bahnschrift" panose="020B0502040204020203" pitchFamily="34" charset="0"/>
              </a:rPr>
              <a:t>Training and Documentation</a:t>
            </a:r>
            <a:endParaRPr lang="en-US" sz="2000" dirty="0">
              <a:latin typeface="Bahnschrift" panose="020B0502040204020203" pitchFamily="34" charset="0"/>
            </a:endParaRPr>
          </a:p>
          <a:p>
            <a:pPr marL="742950" lvl="1" indent="-285750">
              <a:buFont typeface="Wingdings" panose="05000000000000000000" pitchFamily="2" charset="2"/>
              <a:buChar char="v"/>
            </a:pPr>
            <a:r>
              <a:rPr lang="en-US" sz="1800" dirty="0">
                <a:latin typeface="Bahnschrift" panose="020B0502040204020203" pitchFamily="34" charset="0"/>
              </a:rPr>
              <a:t>Ensure all team members are well-prepared to handle incidents.</a:t>
            </a:r>
          </a:p>
          <a:p>
            <a:endParaRPr lang="en-US" dirty="0"/>
          </a:p>
        </p:txBody>
      </p:sp>
      <p:pic>
        <p:nvPicPr>
          <p:cNvPr id="7" name="Picture 6">
            <a:extLst>
              <a:ext uri="{FF2B5EF4-FFF2-40B4-BE49-F238E27FC236}">
                <a16:creationId xmlns:a16="http://schemas.microsoft.com/office/drawing/2014/main" id="{FF66556F-5E0A-1F30-AC75-8D0256925D66}"/>
              </a:ext>
            </a:extLst>
          </p:cNvPr>
          <p:cNvPicPr>
            <a:picLocks noChangeAspect="1"/>
          </p:cNvPicPr>
          <p:nvPr/>
        </p:nvPicPr>
        <p:blipFill>
          <a:blip r:embed="rId3"/>
          <a:stretch>
            <a:fillRect/>
          </a:stretch>
        </p:blipFill>
        <p:spPr>
          <a:xfrm>
            <a:off x="1036320" y="4188550"/>
            <a:ext cx="3383280" cy="2431733"/>
          </a:xfrm>
          <a:prstGeom prst="rect">
            <a:avLst/>
          </a:prstGeom>
        </p:spPr>
      </p:pic>
    </p:spTree>
    <p:extLst>
      <p:ext uri="{BB962C8B-B14F-4D97-AF65-F5344CB8AC3E}">
        <p14:creationId xmlns:p14="http://schemas.microsoft.com/office/powerpoint/2010/main" val="4049358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94B5-4399-FB8A-629E-5284E9955E74}"/>
              </a:ext>
            </a:extLst>
          </p:cNvPr>
          <p:cNvSpPr>
            <a:spLocks noGrp="1"/>
          </p:cNvSpPr>
          <p:nvPr>
            <p:ph type="title"/>
          </p:nvPr>
        </p:nvSpPr>
        <p:spPr/>
        <p:txBody>
          <a:bodyPr/>
          <a:lstStyle/>
          <a:p>
            <a:r>
              <a:rPr lang="en-US" dirty="0">
                <a:latin typeface="Bahnschrift" panose="020B0502040204020203" pitchFamily="34" charset="0"/>
              </a:rPr>
              <a:t>Industry Best Practices</a:t>
            </a:r>
          </a:p>
        </p:txBody>
      </p:sp>
      <p:sp>
        <p:nvSpPr>
          <p:cNvPr id="4" name="Content Placeholder 3">
            <a:extLst>
              <a:ext uri="{FF2B5EF4-FFF2-40B4-BE49-F238E27FC236}">
                <a16:creationId xmlns:a16="http://schemas.microsoft.com/office/drawing/2014/main" id="{A8C1423D-F930-1EA3-09DD-0FF15544D189}"/>
              </a:ext>
            </a:extLst>
          </p:cNvPr>
          <p:cNvSpPr>
            <a:spLocks noGrp="1"/>
          </p:cNvSpPr>
          <p:nvPr>
            <p:ph idx="1"/>
          </p:nvPr>
        </p:nvSpPr>
        <p:spPr>
          <a:xfrm>
            <a:off x="6096000" y="1825625"/>
            <a:ext cx="5257800" cy="4351338"/>
          </a:xfrm>
        </p:spPr>
        <p:txBody>
          <a:bodyPr>
            <a:normAutofit fontScale="77500" lnSpcReduction="20000"/>
          </a:bodyPr>
          <a:lstStyle/>
          <a:p>
            <a:pPr>
              <a:buFont typeface="Courier New" panose="02070309020205020404" pitchFamily="49" charset="0"/>
              <a:buChar char="o"/>
            </a:pPr>
            <a:r>
              <a:rPr lang="en-US" sz="2400" b="1" dirty="0">
                <a:latin typeface="Bahnschrift SemiBold" panose="020B0502040204020203" pitchFamily="34" charset="0"/>
              </a:rPr>
              <a:t>Balance On-Call Shifts</a:t>
            </a:r>
            <a:endParaRPr lang="en-US" sz="2400" dirty="0">
              <a:latin typeface="Bahnschrift SemiBold" panose="020B0502040204020203" pitchFamily="34" charset="0"/>
            </a:endParaRPr>
          </a:p>
          <a:p>
            <a:pPr lvl="1">
              <a:buFont typeface="Courier New" panose="02070309020205020404" pitchFamily="49" charset="0"/>
              <a:buChar char="o"/>
            </a:pPr>
            <a:r>
              <a:rPr lang="en-US" sz="2100" dirty="0">
                <a:latin typeface="Bahnschrift SemiBold" panose="020B0502040204020203" pitchFamily="34" charset="0"/>
              </a:rPr>
              <a:t>Limit shifts to avoid excessive stress and fatigue.</a:t>
            </a:r>
          </a:p>
          <a:p>
            <a:pPr>
              <a:buFont typeface="Courier New" panose="02070309020205020404" pitchFamily="49" charset="0"/>
              <a:buChar char="o"/>
            </a:pPr>
            <a:r>
              <a:rPr lang="en-US" sz="2400" b="1" dirty="0">
                <a:latin typeface="Bahnschrift SemiBold" panose="020B0502040204020203" pitchFamily="34" charset="0"/>
              </a:rPr>
              <a:t>Use Automation &amp; Monitoring Tools</a:t>
            </a:r>
            <a:endParaRPr lang="en-US" sz="2400" dirty="0">
              <a:latin typeface="Bahnschrift SemiBold" panose="020B0502040204020203" pitchFamily="34" charset="0"/>
            </a:endParaRPr>
          </a:p>
          <a:p>
            <a:pPr lvl="1">
              <a:buFont typeface="Courier New" panose="02070309020205020404" pitchFamily="49" charset="0"/>
              <a:buChar char="o"/>
            </a:pPr>
            <a:r>
              <a:rPr lang="en-US" sz="2100" dirty="0">
                <a:latin typeface="Bahnschrift SemiBold" panose="020B0502040204020203" pitchFamily="34" charset="0"/>
              </a:rPr>
              <a:t>Reduce unnecessary alerts with proactive monitoring.</a:t>
            </a:r>
          </a:p>
          <a:p>
            <a:pPr>
              <a:buFont typeface="Courier New" panose="02070309020205020404" pitchFamily="49" charset="0"/>
              <a:buChar char="o"/>
            </a:pPr>
            <a:r>
              <a:rPr lang="en-US" sz="2400" b="1" dirty="0">
                <a:latin typeface="Bahnschrift SemiBold" panose="020B0502040204020203" pitchFamily="34" charset="0"/>
              </a:rPr>
              <a:t>Post-Mortem Analysis</a:t>
            </a:r>
            <a:endParaRPr lang="en-US" sz="2400" dirty="0">
              <a:latin typeface="Bahnschrift SemiBold" panose="020B0502040204020203" pitchFamily="34" charset="0"/>
            </a:endParaRPr>
          </a:p>
          <a:p>
            <a:pPr lvl="1">
              <a:buFont typeface="Courier New" panose="02070309020205020404" pitchFamily="49" charset="0"/>
              <a:buChar char="o"/>
            </a:pPr>
            <a:r>
              <a:rPr lang="en-US" sz="2100" dirty="0">
                <a:latin typeface="Bahnschrift SemiBold" panose="020B0502040204020203" pitchFamily="34" charset="0"/>
              </a:rPr>
              <a:t>Conduct incident reviews to improve response strategies.</a:t>
            </a:r>
          </a:p>
          <a:p>
            <a:pPr>
              <a:buFont typeface="Courier New" panose="02070309020205020404" pitchFamily="49" charset="0"/>
              <a:buChar char="o"/>
            </a:pPr>
            <a:r>
              <a:rPr lang="en-US" sz="2400" b="1" dirty="0">
                <a:latin typeface="Bahnschrift SemiBold" panose="020B0502040204020203" pitchFamily="34" charset="0"/>
              </a:rPr>
              <a:t>Clear Communication Protocols</a:t>
            </a:r>
            <a:endParaRPr lang="en-US" sz="2400" dirty="0">
              <a:latin typeface="Bahnschrift SemiBold" panose="020B0502040204020203" pitchFamily="34" charset="0"/>
            </a:endParaRPr>
          </a:p>
          <a:p>
            <a:pPr lvl="1">
              <a:buFont typeface="Courier New" panose="02070309020205020404" pitchFamily="49" charset="0"/>
              <a:buChar char="o"/>
            </a:pPr>
            <a:r>
              <a:rPr lang="en-US" sz="2100" dirty="0">
                <a:latin typeface="Bahnschrift SemiBold" panose="020B0502040204020203" pitchFamily="34" charset="0"/>
              </a:rPr>
              <a:t>Ensure team members are aligned with responsibilities and expectations.</a:t>
            </a:r>
          </a:p>
          <a:p>
            <a:pPr>
              <a:buFont typeface="Courier New" panose="02070309020205020404" pitchFamily="49" charset="0"/>
              <a:buChar char="o"/>
            </a:pPr>
            <a:r>
              <a:rPr lang="en-US" sz="2400" b="1" dirty="0">
                <a:latin typeface="Bahnschrift SemiBold" panose="020B0502040204020203" pitchFamily="34" charset="0"/>
              </a:rPr>
              <a:t>Cross-Training Team Members</a:t>
            </a:r>
            <a:endParaRPr lang="en-US" sz="2400" dirty="0">
              <a:latin typeface="Bahnschrift SemiBold" panose="020B0502040204020203" pitchFamily="34" charset="0"/>
            </a:endParaRPr>
          </a:p>
          <a:p>
            <a:pPr lvl="1">
              <a:buFont typeface="Courier New" panose="02070309020205020404" pitchFamily="49" charset="0"/>
              <a:buChar char="o"/>
            </a:pPr>
            <a:r>
              <a:rPr lang="en-US" sz="2100" dirty="0">
                <a:latin typeface="Bahnschrift SemiBold" panose="020B0502040204020203" pitchFamily="34" charset="0"/>
              </a:rPr>
              <a:t>Prevent reliance on a single expert; ensure everyone is capable.</a:t>
            </a:r>
          </a:p>
          <a:p>
            <a:pPr marL="0" indent="0">
              <a:buNone/>
            </a:pPr>
            <a:endParaRPr lang="en-US" dirty="0"/>
          </a:p>
        </p:txBody>
      </p:sp>
      <p:pic>
        <p:nvPicPr>
          <p:cNvPr id="14" name="Picture 13">
            <a:extLst>
              <a:ext uri="{FF2B5EF4-FFF2-40B4-BE49-F238E27FC236}">
                <a16:creationId xmlns:a16="http://schemas.microsoft.com/office/drawing/2014/main" id="{900979BD-D865-CDE8-3E0C-7681DBA2FE48}"/>
              </a:ext>
            </a:extLst>
          </p:cNvPr>
          <p:cNvPicPr>
            <a:picLocks noChangeAspect="1"/>
          </p:cNvPicPr>
          <p:nvPr/>
        </p:nvPicPr>
        <p:blipFill>
          <a:blip r:embed="rId2"/>
          <a:stretch>
            <a:fillRect/>
          </a:stretch>
        </p:blipFill>
        <p:spPr>
          <a:xfrm>
            <a:off x="150223" y="1825625"/>
            <a:ext cx="2798580" cy="2798580"/>
          </a:xfrm>
          <a:prstGeom prst="rect">
            <a:avLst/>
          </a:prstGeom>
        </p:spPr>
      </p:pic>
      <p:pic>
        <p:nvPicPr>
          <p:cNvPr id="15" name="Picture 14">
            <a:extLst>
              <a:ext uri="{FF2B5EF4-FFF2-40B4-BE49-F238E27FC236}">
                <a16:creationId xmlns:a16="http://schemas.microsoft.com/office/drawing/2014/main" id="{B823EC29-7AD2-DF89-C99A-6BA91690BDC0}"/>
              </a:ext>
            </a:extLst>
          </p:cNvPr>
          <p:cNvPicPr>
            <a:picLocks noChangeAspect="1"/>
          </p:cNvPicPr>
          <p:nvPr/>
        </p:nvPicPr>
        <p:blipFill>
          <a:blip r:embed="rId3"/>
          <a:stretch>
            <a:fillRect/>
          </a:stretch>
        </p:blipFill>
        <p:spPr>
          <a:xfrm>
            <a:off x="3079681" y="1837214"/>
            <a:ext cx="2885440" cy="2164080"/>
          </a:xfrm>
          <a:prstGeom prst="rect">
            <a:avLst/>
          </a:prstGeom>
        </p:spPr>
      </p:pic>
      <p:pic>
        <p:nvPicPr>
          <p:cNvPr id="16" name="Picture 15">
            <a:extLst>
              <a:ext uri="{FF2B5EF4-FFF2-40B4-BE49-F238E27FC236}">
                <a16:creationId xmlns:a16="http://schemas.microsoft.com/office/drawing/2014/main" id="{C86896D2-C4A2-0010-5C50-CB792621A5B9}"/>
              </a:ext>
            </a:extLst>
          </p:cNvPr>
          <p:cNvPicPr>
            <a:picLocks noChangeAspect="1"/>
          </p:cNvPicPr>
          <p:nvPr/>
        </p:nvPicPr>
        <p:blipFill>
          <a:blip r:embed="rId4"/>
          <a:stretch>
            <a:fillRect/>
          </a:stretch>
        </p:blipFill>
        <p:spPr>
          <a:xfrm>
            <a:off x="3079681" y="4217489"/>
            <a:ext cx="2885440" cy="1499827"/>
          </a:xfrm>
          <a:prstGeom prst="rect">
            <a:avLst/>
          </a:prstGeom>
        </p:spPr>
      </p:pic>
    </p:spTree>
    <p:extLst>
      <p:ext uri="{BB962C8B-B14F-4D97-AF65-F5344CB8AC3E}">
        <p14:creationId xmlns:p14="http://schemas.microsoft.com/office/powerpoint/2010/main" val="2203511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2BDEF-C276-1B26-1C76-A0FB4177E82D}"/>
              </a:ext>
            </a:extLst>
          </p:cNvPr>
          <p:cNvSpPr>
            <a:spLocks noGrp="1"/>
          </p:cNvSpPr>
          <p:nvPr>
            <p:ph type="title"/>
          </p:nvPr>
        </p:nvSpPr>
        <p:spPr>
          <a:xfrm>
            <a:off x="838200" y="530592"/>
            <a:ext cx="10515600" cy="549275"/>
          </a:xfrm>
        </p:spPr>
        <p:txBody>
          <a:bodyPr>
            <a:normAutofit/>
          </a:bodyPr>
          <a:lstStyle/>
          <a:p>
            <a:r>
              <a:rPr lang="en-US" sz="2800" b="1" dirty="0">
                <a:latin typeface="Bahnschrift" panose="020B0502040204020203" pitchFamily="34" charset="0"/>
              </a:rPr>
              <a:t>Tools and Technologies for Effective On-Call Management</a:t>
            </a:r>
            <a:endParaRPr lang="en-US" sz="2800" dirty="0">
              <a:latin typeface="Bahnschrift" panose="020B0502040204020203" pitchFamily="34" charset="0"/>
            </a:endParaRPr>
          </a:p>
        </p:txBody>
      </p:sp>
      <p:sp>
        <p:nvSpPr>
          <p:cNvPr id="3" name="Content Placeholder 2">
            <a:extLst>
              <a:ext uri="{FF2B5EF4-FFF2-40B4-BE49-F238E27FC236}">
                <a16:creationId xmlns:a16="http://schemas.microsoft.com/office/drawing/2014/main" id="{11EF7ACE-2CFC-ECEB-4CC6-3513C9543BA9}"/>
              </a:ext>
            </a:extLst>
          </p:cNvPr>
          <p:cNvSpPr>
            <a:spLocks noGrp="1"/>
          </p:cNvSpPr>
          <p:nvPr>
            <p:ph idx="1"/>
          </p:nvPr>
        </p:nvSpPr>
        <p:spPr>
          <a:xfrm>
            <a:off x="838200" y="1033145"/>
            <a:ext cx="10515600" cy="3199221"/>
          </a:xfrm>
        </p:spPr>
        <p:txBody>
          <a:bodyPr>
            <a:normAutofit lnSpcReduction="10000"/>
          </a:bodyPr>
          <a:lstStyle/>
          <a:p>
            <a:pPr marL="0" indent="0">
              <a:buNone/>
            </a:pPr>
            <a:r>
              <a:rPr lang="en-US" sz="2000" dirty="0">
                <a:latin typeface="Bahnschrift" panose="020B0502040204020203" pitchFamily="34" charset="0"/>
              </a:rPr>
              <a:t>Effective on-call management relies on several tools and technologies that streamline alerting, monitoring, and response coordination. Incident management platforms such as PagerDuty, Opsgenie, and VictorOps help centralize alerts and automate escalation workflows, ensuring prompt incident resolution. Logging and monitoring tools like Prometheus, Splunk, and Datadog provide real-time visibility into system performance, enabling teams to detect and address issues before they escalate. Collaboration tools such as Slack, Microsoft Teams, and Zoom facilitate rapid communication among on-call staff, allowing quick problem resolution and knowledge sharing. Additionally, automated alerting and escalation systems leverage AI-driven algorithms to minimize false positives and notify the appropriate personnel based on issue severity, reducing unnecessary disruptions and improving operational efficiency.</a:t>
            </a:r>
          </a:p>
          <a:p>
            <a:endParaRPr lang="en-US" dirty="0"/>
          </a:p>
        </p:txBody>
      </p:sp>
      <p:pic>
        <p:nvPicPr>
          <p:cNvPr id="4" name="Picture 3">
            <a:extLst>
              <a:ext uri="{FF2B5EF4-FFF2-40B4-BE49-F238E27FC236}">
                <a16:creationId xmlns:a16="http://schemas.microsoft.com/office/drawing/2014/main" id="{6F073F74-0796-60D5-541A-984CC0140671}"/>
              </a:ext>
            </a:extLst>
          </p:cNvPr>
          <p:cNvPicPr>
            <a:picLocks noChangeAspect="1"/>
          </p:cNvPicPr>
          <p:nvPr/>
        </p:nvPicPr>
        <p:blipFill>
          <a:blip r:embed="rId2"/>
          <a:stretch>
            <a:fillRect/>
          </a:stretch>
        </p:blipFill>
        <p:spPr>
          <a:xfrm>
            <a:off x="5292392" y="4853941"/>
            <a:ext cx="3432313" cy="2133600"/>
          </a:xfrm>
          <a:prstGeom prst="rect">
            <a:avLst/>
          </a:prstGeom>
        </p:spPr>
      </p:pic>
      <p:pic>
        <p:nvPicPr>
          <p:cNvPr id="5" name="Picture 4">
            <a:extLst>
              <a:ext uri="{FF2B5EF4-FFF2-40B4-BE49-F238E27FC236}">
                <a16:creationId xmlns:a16="http://schemas.microsoft.com/office/drawing/2014/main" id="{3F5A97A5-9134-E4B6-1926-E5EA8BD4D994}"/>
              </a:ext>
            </a:extLst>
          </p:cNvPr>
          <p:cNvPicPr>
            <a:picLocks noChangeAspect="1"/>
          </p:cNvPicPr>
          <p:nvPr/>
        </p:nvPicPr>
        <p:blipFill>
          <a:blip r:embed="rId3"/>
          <a:stretch>
            <a:fillRect/>
          </a:stretch>
        </p:blipFill>
        <p:spPr>
          <a:xfrm>
            <a:off x="2715713" y="4406538"/>
            <a:ext cx="1749606" cy="1749606"/>
          </a:xfrm>
          <a:prstGeom prst="rect">
            <a:avLst/>
          </a:prstGeom>
        </p:spPr>
      </p:pic>
      <p:pic>
        <p:nvPicPr>
          <p:cNvPr id="6" name="Picture 5">
            <a:extLst>
              <a:ext uri="{FF2B5EF4-FFF2-40B4-BE49-F238E27FC236}">
                <a16:creationId xmlns:a16="http://schemas.microsoft.com/office/drawing/2014/main" id="{71EEAA19-B56F-48E0-2160-C088E60C4468}"/>
              </a:ext>
            </a:extLst>
          </p:cNvPr>
          <p:cNvPicPr>
            <a:picLocks noChangeAspect="1"/>
          </p:cNvPicPr>
          <p:nvPr/>
        </p:nvPicPr>
        <p:blipFill>
          <a:blip r:embed="rId4"/>
          <a:stretch>
            <a:fillRect/>
          </a:stretch>
        </p:blipFill>
        <p:spPr>
          <a:xfrm>
            <a:off x="3983688" y="4117795"/>
            <a:ext cx="2617409" cy="1472292"/>
          </a:xfrm>
          <a:prstGeom prst="rect">
            <a:avLst/>
          </a:prstGeom>
        </p:spPr>
      </p:pic>
      <p:pic>
        <p:nvPicPr>
          <p:cNvPr id="7" name="Picture 6">
            <a:extLst>
              <a:ext uri="{FF2B5EF4-FFF2-40B4-BE49-F238E27FC236}">
                <a16:creationId xmlns:a16="http://schemas.microsoft.com/office/drawing/2014/main" id="{702D3110-2200-14DF-6D33-A3422723F4FE}"/>
              </a:ext>
            </a:extLst>
          </p:cNvPr>
          <p:cNvPicPr>
            <a:picLocks noChangeAspect="1"/>
          </p:cNvPicPr>
          <p:nvPr/>
        </p:nvPicPr>
        <p:blipFill>
          <a:blip r:embed="rId5"/>
          <a:stretch>
            <a:fillRect/>
          </a:stretch>
        </p:blipFill>
        <p:spPr>
          <a:xfrm>
            <a:off x="470263" y="4189590"/>
            <a:ext cx="2245450" cy="1263065"/>
          </a:xfrm>
          <a:prstGeom prst="rect">
            <a:avLst/>
          </a:prstGeom>
        </p:spPr>
      </p:pic>
      <p:pic>
        <p:nvPicPr>
          <p:cNvPr id="8" name="Picture 7">
            <a:extLst>
              <a:ext uri="{FF2B5EF4-FFF2-40B4-BE49-F238E27FC236}">
                <a16:creationId xmlns:a16="http://schemas.microsoft.com/office/drawing/2014/main" id="{EDCC28FF-BF83-AFD8-ADDC-0D6E1E502A22}"/>
              </a:ext>
            </a:extLst>
          </p:cNvPr>
          <p:cNvPicPr>
            <a:picLocks noChangeAspect="1"/>
          </p:cNvPicPr>
          <p:nvPr/>
        </p:nvPicPr>
        <p:blipFill>
          <a:blip r:embed="rId6"/>
          <a:stretch>
            <a:fillRect/>
          </a:stretch>
        </p:blipFill>
        <p:spPr>
          <a:xfrm>
            <a:off x="6431424" y="3926242"/>
            <a:ext cx="2875295" cy="1617354"/>
          </a:xfrm>
          <a:prstGeom prst="rect">
            <a:avLst/>
          </a:prstGeom>
        </p:spPr>
      </p:pic>
    </p:spTree>
    <p:extLst>
      <p:ext uri="{BB962C8B-B14F-4D97-AF65-F5344CB8AC3E}">
        <p14:creationId xmlns:p14="http://schemas.microsoft.com/office/powerpoint/2010/main" val="3606354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C3F06-8C94-290D-B49B-8DDE56704D1D}"/>
              </a:ext>
            </a:extLst>
          </p:cNvPr>
          <p:cNvSpPr>
            <a:spLocks noGrp="1"/>
          </p:cNvSpPr>
          <p:nvPr>
            <p:ph type="title"/>
          </p:nvPr>
        </p:nvSpPr>
        <p:spPr/>
        <p:txBody>
          <a:bodyPr/>
          <a:lstStyle/>
          <a:p>
            <a:r>
              <a:rPr lang="en-US" b="1" dirty="0"/>
              <a:t>Handling Incident Escalations</a:t>
            </a:r>
            <a:br>
              <a:rPr lang="en-US" dirty="0"/>
            </a:br>
            <a:endParaRPr lang="en-US" dirty="0"/>
          </a:p>
        </p:txBody>
      </p:sp>
      <p:sp>
        <p:nvSpPr>
          <p:cNvPr id="3" name="Content Placeholder 2">
            <a:extLst>
              <a:ext uri="{FF2B5EF4-FFF2-40B4-BE49-F238E27FC236}">
                <a16:creationId xmlns:a16="http://schemas.microsoft.com/office/drawing/2014/main" id="{ABF25C76-D936-F4F7-E731-BCE25947FAE6}"/>
              </a:ext>
            </a:extLst>
          </p:cNvPr>
          <p:cNvSpPr>
            <a:spLocks noGrp="1"/>
          </p:cNvSpPr>
          <p:nvPr>
            <p:ph idx="1"/>
          </p:nvPr>
        </p:nvSpPr>
        <p:spPr>
          <a:xfrm>
            <a:off x="1113389" y="3246329"/>
            <a:ext cx="8754048" cy="3002071"/>
          </a:xfrm>
        </p:spPr>
        <p:txBody>
          <a:bodyPr>
            <a:normAutofit lnSpcReduction="10000"/>
          </a:bodyPr>
          <a:lstStyle/>
          <a:p>
            <a:pPr>
              <a:buFont typeface="Arial" panose="020B0604020202020204" pitchFamily="34" charset="0"/>
              <a:buChar char="•"/>
            </a:pPr>
            <a:r>
              <a:rPr lang="en-US" sz="1200" b="1" dirty="0">
                <a:latin typeface="Bahnschrift" panose="020B0502040204020203" pitchFamily="34" charset="0"/>
              </a:rPr>
              <a:t>Defined Severity Levels:</a:t>
            </a:r>
            <a:endParaRPr lang="en-US" sz="1200" dirty="0">
              <a:latin typeface="Bahnschrift" panose="020B0502040204020203" pitchFamily="34" charset="0"/>
            </a:endParaRPr>
          </a:p>
          <a:p>
            <a:pPr marL="742950" lvl="1" indent="-285750">
              <a:buFont typeface="Arial" panose="020B0604020202020204" pitchFamily="34" charset="0"/>
              <a:buChar char="•"/>
            </a:pPr>
            <a:r>
              <a:rPr lang="en-US" sz="1100" dirty="0">
                <a:latin typeface="Bahnschrift" panose="020B0502040204020203" pitchFamily="34" charset="0"/>
              </a:rPr>
              <a:t>Categorizing issues (Critical, High, Medium, Low) helps teams prioritize incidents and allocate resources effectively, ensuring the most pressing problems are addressed first.</a:t>
            </a:r>
          </a:p>
          <a:p>
            <a:pPr>
              <a:buFont typeface="Arial" panose="020B0604020202020204" pitchFamily="34" charset="0"/>
              <a:buChar char="•"/>
            </a:pPr>
            <a:r>
              <a:rPr lang="en-US" sz="1200" b="1" dirty="0">
                <a:latin typeface="Bahnschrift" panose="020B0502040204020203" pitchFamily="34" charset="0"/>
              </a:rPr>
              <a:t>Escalation Pathways:</a:t>
            </a:r>
            <a:endParaRPr lang="en-US" sz="1200" dirty="0">
              <a:latin typeface="Bahnschrift" panose="020B0502040204020203" pitchFamily="34" charset="0"/>
            </a:endParaRPr>
          </a:p>
          <a:p>
            <a:pPr marL="742950" lvl="1" indent="-285750">
              <a:buFont typeface="Arial" panose="020B0604020202020204" pitchFamily="34" charset="0"/>
              <a:buChar char="•"/>
            </a:pPr>
            <a:r>
              <a:rPr lang="en-US" sz="1100" dirty="0">
                <a:latin typeface="Bahnschrift" panose="020B0502040204020203" pitchFamily="34" charset="0"/>
              </a:rPr>
              <a:t>Establishing structured pathways ensures that unresolved incidents are quickly routed to the appropriate personnel, reducing delays in resolution.</a:t>
            </a:r>
          </a:p>
          <a:p>
            <a:pPr>
              <a:buFont typeface="Arial" panose="020B0604020202020204" pitchFamily="34" charset="0"/>
              <a:buChar char="•"/>
            </a:pPr>
            <a:r>
              <a:rPr lang="en-US" sz="1200" b="1" dirty="0">
                <a:latin typeface="Bahnschrift" panose="020B0502040204020203" pitchFamily="34" charset="0"/>
              </a:rPr>
              <a:t>Incident Documentation &amp; Playbooks:</a:t>
            </a:r>
            <a:endParaRPr lang="en-US" sz="1200" dirty="0">
              <a:latin typeface="Bahnschrift" panose="020B0502040204020203" pitchFamily="34" charset="0"/>
            </a:endParaRPr>
          </a:p>
          <a:p>
            <a:pPr marL="742950" lvl="1" indent="-285750">
              <a:buFont typeface="Arial" panose="020B0604020202020204" pitchFamily="34" charset="0"/>
              <a:buChar char="•"/>
            </a:pPr>
            <a:r>
              <a:rPr lang="en-US" sz="1100" dirty="0">
                <a:latin typeface="Bahnschrift" panose="020B0502040204020203" pitchFamily="34" charset="0"/>
              </a:rPr>
              <a:t>Having detailed playbooks and documentation allows responders to follow predefined steps, ensuring consistency and efficiency in incident handling, which minimizes errors and knowledge gaps.</a:t>
            </a:r>
          </a:p>
          <a:p>
            <a:pPr>
              <a:buFont typeface="Arial" panose="020B0604020202020204" pitchFamily="34" charset="0"/>
              <a:buChar char="•"/>
            </a:pPr>
            <a:r>
              <a:rPr lang="en-US" sz="1200" b="1" dirty="0">
                <a:latin typeface="Bahnschrift" panose="020B0502040204020203" pitchFamily="34" charset="0"/>
              </a:rPr>
              <a:t>Post-Incident Learning:</a:t>
            </a:r>
            <a:endParaRPr lang="en-US" sz="1200" dirty="0">
              <a:latin typeface="Bahnschrift" panose="020B0502040204020203" pitchFamily="34" charset="0"/>
            </a:endParaRPr>
          </a:p>
          <a:p>
            <a:pPr marL="742950" lvl="1" indent="-285750">
              <a:buFont typeface="Arial" panose="020B0604020202020204" pitchFamily="34" charset="0"/>
              <a:buChar char="•"/>
            </a:pPr>
            <a:r>
              <a:rPr lang="en-US" sz="1100" dirty="0">
                <a:latin typeface="Bahnschrift" panose="020B0502040204020203" pitchFamily="34" charset="0"/>
              </a:rPr>
              <a:t>Conducting debriefs after major incidents helps refine response strategies, allowing teams to identify improvement areas and strengthen their approach to future escalations, fostering a culture of continuous learning and resilience.</a:t>
            </a:r>
          </a:p>
          <a:p>
            <a:endParaRPr lang="en-US" sz="1400" dirty="0"/>
          </a:p>
        </p:txBody>
      </p:sp>
      <p:sp>
        <p:nvSpPr>
          <p:cNvPr id="4" name="TextBox 3">
            <a:extLst>
              <a:ext uri="{FF2B5EF4-FFF2-40B4-BE49-F238E27FC236}">
                <a16:creationId xmlns:a16="http://schemas.microsoft.com/office/drawing/2014/main" id="{13F4C452-F66B-2747-33BD-B9BBE54BF93F}"/>
              </a:ext>
            </a:extLst>
          </p:cNvPr>
          <p:cNvSpPr txBox="1"/>
          <p:nvPr/>
        </p:nvSpPr>
        <p:spPr>
          <a:xfrm>
            <a:off x="1113389" y="1270000"/>
            <a:ext cx="8596668" cy="2031325"/>
          </a:xfrm>
          <a:prstGeom prst="rect">
            <a:avLst/>
          </a:prstGeom>
          <a:noFill/>
        </p:spPr>
        <p:txBody>
          <a:bodyPr wrap="square" rtlCol="0">
            <a:spAutoFit/>
          </a:bodyPr>
          <a:lstStyle/>
          <a:p>
            <a:r>
              <a:rPr lang="en-US" dirty="0">
                <a:latin typeface="Bahnschrift" panose="020B0502040204020203" pitchFamily="34" charset="0"/>
              </a:rPr>
              <a:t>Incident escalations are a crucial part of maintaining system reliability and ensuring that issues are addressed promptly. Without a clear escalation process, incidents may linger unresolved, leading to extended downtime and negative impacts on business operations. Handling escalations properly ensures that critical issues receive the attention they need and that they are directed to the right personnel who have the necessary expertise to resolve them efficiently.</a:t>
            </a:r>
          </a:p>
          <a:p>
            <a:endParaRPr lang="en-US" dirty="0">
              <a:latin typeface="Bahnschrift" panose="020B0502040204020203" pitchFamily="34" charset="0"/>
            </a:endParaRPr>
          </a:p>
        </p:txBody>
      </p:sp>
    </p:spTree>
    <p:extLst>
      <p:ext uri="{BB962C8B-B14F-4D97-AF65-F5344CB8AC3E}">
        <p14:creationId xmlns:p14="http://schemas.microsoft.com/office/powerpoint/2010/main" val="257693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AB1B-DF43-48D4-8498-2B59A2F6CDFB}"/>
              </a:ext>
            </a:extLst>
          </p:cNvPr>
          <p:cNvSpPr>
            <a:spLocks noGrp="1"/>
          </p:cNvSpPr>
          <p:nvPr>
            <p:ph type="title"/>
          </p:nvPr>
        </p:nvSpPr>
        <p:spPr/>
        <p:txBody>
          <a:bodyPr/>
          <a:lstStyle/>
          <a:p>
            <a:r>
              <a:rPr lang="en-US" dirty="0"/>
              <a:t>Reducing Alert Fatigue</a:t>
            </a:r>
          </a:p>
        </p:txBody>
      </p:sp>
      <p:sp>
        <p:nvSpPr>
          <p:cNvPr id="4" name="TextBox 3">
            <a:extLst>
              <a:ext uri="{FF2B5EF4-FFF2-40B4-BE49-F238E27FC236}">
                <a16:creationId xmlns:a16="http://schemas.microsoft.com/office/drawing/2014/main" id="{5B0DAE05-E6D7-E1DD-D1E7-A8F00B0D2A7F}"/>
              </a:ext>
            </a:extLst>
          </p:cNvPr>
          <p:cNvSpPr txBox="1"/>
          <p:nvPr/>
        </p:nvSpPr>
        <p:spPr>
          <a:xfrm>
            <a:off x="677334" y="2185851"/>
            <a:ext cx="4138506" cy="4524315"/>
          </a:xfrm>
          <a:prstGeom prst="rect">
            <a:avLst/>
          </a:prstGeom>
          <a:noFill/>
        </p:spPr>
        <p:txBody>
          <a:bodyPr wrap="square" rtlCol="0">
            <a:spAutoFit/>
          </a:bodyPr>
          <a:lstStyle/>
          <a:p>
            <a:r>
              <a:rPr lang="en-US" dirty="0">
                <a:latin typeface="Bahnschrift" panose="020B0502040204020203" pitchFamily="34" charset="0"/>
              </a:rPr>
              <a:t>Alert fatigue can become a serious issue when on-call personnel are constantly bombarded with notifications, leading to stress, burnout, and reduced effectiveness in responding to critical incidents. When alerts are too frequent or unnecessary, team members may start ignoring or delaying responses, which can have severe consequences on system reliability and overall business operations. Preventing alert fatigue is essential to maintaining a high level of efficiency and effectiveness in incident response.</a:t>
            </a:r>
          </a:p>
          <a:p>
            <a:endParaRPr lang="en-US" dirty="0"/>
          </a:p>
        </p:txBody>
      </p:sp>
      <p:sp>
        <p:nvSpPr>
          <p:cNvPr id="5" name="TextBox 4">
            <a:extLst>
              <a:ext uri="{FF2B5EF4-FFF2-40B4-BE49-F238E27FC236}">
                <a16:creationId xmlns:a16="http://schemas.microsoft.com/office/drawing/2014/main" id="{8AFF4A20-A963-4008-06CE-F33722416029}"/>
              </a:ext>
            </a:extLst>
          </p:cNvPr>
          <p:cNvSpPr txBox="1"/>
          <p:nvPr/>
        </p:nvSpPr>
        <p:spPr>
          <a:xfrm>
            <a:off x="4929051" y="2211977"/>
            <a:ext cx="5190309" cy="4201150"/>
          </a:xfrm>
          <a:prstGeom prst="rect">
            <a:avLst/>
          </a:prstGeom>
          <a:noFill/>
        </p:spPr>
        <p:txBody>
          <a:bodyPr wrap="square" rtlCol="0">
            <a:spAutoFit/>
          </a:bodyPr>
          <a:lstStyle/>
          <a:p>
            <a:pPr>
              <a:buFont typeface="Arial" panose="020B0604020202020204" pitchFamily="34" charset="0"/>
              <a:buChar char="•"/>
            </a:pPr>
            <a:r>
              <a:rPr lang="en-US" sz="1500" b="1" dirty="0"/>
              <a:t>Set Intelligent Alert Thresholds</a:t>
            </a:r>
            <a:endParaRPr lang="en-US" sz="1500" dirty="0"/>
          </a:p>
          <a:p>
            <a:pPr marL="742950" lvl="1" indent="-285750">
              <a:buFont typeface="Arial" panose="020B0604020202020204" pitchFamily="34" charset="0"/>
              <a:buChar char="•"/>
            </a:pPr>
            <a:r>
              <a:rPr lang="en-US" sz="1500" dirty="0"/>
              <a:t>Minimizing false alarms by fine-tuning alert parameters helps prevent burnout and keeps on-call staff focused on legitimate issues.</a:t>
            </a:r>
          </a:p>
          <a:p>
            <a:pPr>
              <a:buFont typeface="Arial" panose="020B0604020202020204" pitchFamily="34" charset="0"/>
              <a:buChar char="•"/>
            </a:pPr>
            <a:r>
              <a:rPr lang="en-US" sz="1500" b="1" dirty="0"/>
              <a:t>Leverage AI &amp; Machine Learning</a:t>
            </a:r>
            <a:endParaRPr lang="en-US" sz="1500" dirty="0"/>
          </a:p>
          <a:p>
            <a:pPr marL="742950" lvl="1" indent="-285750">
              <a:buFont typeface="Arial" panose="020B0604020202020204" pitchFamily="34" charset="0"/>
              <a:buChar char="•"/>
            </a:pPr>
            <a:r>
              <a:rPr lang="en-US" sz="1500" dirty="0"/>
              <a:t>Predicting failures before they occur allows teams to take preventative measures, reducing incident frequency and severity.</a:t>
            </a:r>
          </a:p>
          <a:p>
            <a:pPr>
              <a:buFont typeface="Arial" panose="020B0604020202020204" pitchFamily="34" charset="0"/>
              <a:buChar char="•"/>
            </a:pPr>
            <a:r>
              <a:rPr lang="en-US" sz="1500" b="1" dirty="0"/>
              <a:t>Encourage "Quiet Hours"</a:t>
            </a:r>
            <a:endParaRPr lang="en-US" sz="1500" dirty="0"/>
          </a:p>
          <a:p>
            <a:pPr marL="742950" lvl="1" indent="-285750">
              <a:buFont typeface="Arial" panose="020B0604020202020204" pitchFamily="34" charset="0"/>
              <a:buChar char="•"/>
            </a:pPr>
            <a:r>
              <a:rPr lang="en-US" sz="1500" dirty="0"/>
              <a:t>Reducing non-essential alerts during designated rest periods ensures better work-life balance for on-call personnel.</a:t>
            </a:r>
          </a:p>
          <a:p>
            <a:pPr>
              <a:buFont typeface="Arial" panose="020B0604020202020204" pitchFamily="34" charset="0"/>
              <a:buChar char="•"/>
            </a:pPr>
            <a:r>
              <a:rPr lang="en-US" sz="1500" b="1" dirty="0"/>
              <a:t>Analyze Alert Trends</a:t>
            </a:r>
            <a:endParaRPr lang="en-US" sz="1500" dirty="0"/>
          </a:p>
          <a:p>
            <a:pPr marL="742950" lvl="1" indent="-285750">
              <a:buFont typeface="Arial" panose="020B0604020202020204" pitchFamily="34" charset="0"/>
              <a:buChar char="•"/>
            </a:pPr>
            <a:r>
              <a:rPr lang="en-US" sz="1500" dirty="0"/>
              <a:t>Identifying recurring issues allows teams to address root causes rather than repeatedly responding to the same problems, improving long-term reliability.</a:t>
            </a:r>
          </a:p>
          <a:p>
            <a:endParaRPr lang="en-US" sz="1200" dirty="0"/>
          </a:p>
        </p:txBody>
      </p:sp>
    </p:spTree>
    <p:extLst>
      <p:ext uri="{BB962C8B-B14F-4D97-AF65-F5344CB8AC3E}">
        <p14:creationId xmlns:p14="http://schemas.microsoft.com/office/powerpoint/2010/main" val="3929664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D141-66C1-4E04-F83D-CEC3A7337A5E}"/>
              </a:ext>
            </a:extLst>
          </p:cNvPr>
          <p:cNvSpPr>
            <a:spLocks noGrp="1"/>
          </p:cNvSpPr>
          <p:nvPr>
            <p:ph type="title"/>
          </p:nvPr>
        </p:nvSpPr>
        <p:spPr/>
        <p:txBody>
          <a:bodyPr/>
          <a:lstStyle/>
          <a:p>
            <a:r>
              <a:rPr lang="en-US" dirty="0"/>
              <a:t>Conclusion and References</a:t>
            </a:r>
          </a:p>
        </p:txBody>
      </p:sp>
      <p:sp>
        <p:nvSpPr>
          <p:cNvPr id="3" name="Content Placeholder 2">
            <a:extLst>
              <a:ext uri="{FF2B5EF4-FFF2-40B4-BE49-F238E27FC236}">
                <a16:creationId xmlns:a16="http://schemas.microsoft.com/office/drawing/2014/main" id="{8D361A9D-D29D-4DEF-779B-E1D365A2DBB3}"/>
              </a:ext>
            </a:extLst>
          </p:cNvPr>
          <p:cNvSpPr>
            <a:spLocks noGrp="1"/>
          </p:cNvSpPr>
          <p:nvPr>
            <p:ph idx="1"/>
          </p:nvPr>
        </p:nvSpPr>
        <p:spPr>
          <a:xfrm>
            <a:off x="677334" y="1314995"/>
            <a:ext cx="8596668" cy="2865119"/>
          </a:xfrm>
        </p:spPr>
        <p:txBody>
          <a:bodyPr/>
          <a:lstStyle/>
          <a:p>
            <a:pPr>
              <a:buFont typeface="Wingdings" panose="05000000000000000000" pitchFamily="2" charset="2"/>
              <a:buChar char="Ø"/>
            </a:pPr>
            <a:r>
              <a:rPr lang="en-US" b="1" dirty="0"/>
              <a:t>Summary:</a:t>
            </a:r>
            <a:endParaRPr lang="en-US" dirty="0"/>
          </a:p>
          <a:p>
            <a:pPr lvl="1">
              <a:buFont typeface="Wingdings" panose="05000000000000000000" pitchFamily="2" charset="2"/>
              <a:buChar char="Ø"/>
            </a:pPr>
            <a:r>
              <a:rPr lang="en-US" dirty="0"/>
              <a:t>Pager rotation ensures system reliability and operational efficiency by structuring on-call duties effectively.</a:t>
            </a:r>
          </a:p>
          <a:p>
            <a:pPr lvl="1">
              <a:buFont typeface="Wingdings" panose="05000000000000000000" pitchFamily="2" charset="2"/>
              <a:buChar char="Ø"/>
            </a:pPr>
            <a:r>
              <a:rPr lang="en-US" dirty="0"/>
              <a:t>Best practices focus on fairness, automation, escalation management, and continuous improvement.</a:t>
            </a:r>
          </a:p>
          <a:p>
            <a:pPr>
              <a:buFont typeface="Wingdings" panose="05000000000000000000" pitchFamily="2" charset="2"/>
              <a:buChar char="Ø"/>
            </a:pPr>
            <a:r>
              <a:rPr lang="en-US" b="1" dirty="0"/>
              <a:t>Final Thoughts:</a:t>
            </a:r>
            <a:endParaRPr lang="en-US" dirty="0"/>
          </a:p>
          <a:p>
            <a:pPr lvl="1">
              <a:buFont typeface="Wingdings" panose="05000000000000000000" pitchFamily="2" charset="2"/>
              <a:buChar char="Ø"/>
            </a:pPr>
            <a:r>
              <a:rPr lang="en-US" dirty="0"/>
              <a:t>A well-structured on-call process reduces burnout, enhances response times, and strengthens overall system stability.</a:t>
            </a:r>
          </a:p>
          <a:p>
            <a:endParaRPr lang="en-US" dirty="0"/>
          </a:p>
        </p:txBody>
      </p:sp>
      <p:sp>
        <p:nvSpPr>
          <p:cNvPr id="4" name="TextBox 3">
            <a:extLst>
              <a:ext uri="{FF2B5EF4-FFF2-40B4-BE49-F238E27FC236}">
                <a16:creationId xmlns:a16="http://schemas.microsoft.com/office/drawing/2014/main" id="{B30BE6E4-A9D4-4A66-04B5-B59F5003B090}"/>
              </a:ext>
            </a:extLst>
          </p:cNvPr>
          <p:cNvSpPr txBox="1"/>
          <p:nvPr/>
        </p:nvSpPr>
        <p:spPr>
          <a:xfrm>
            <a:off x="677334" y="3983418"/>
            <a:ext cx="1543352" cy="369332"/>
          </a:xfrm>
          <a:prstGeom prst="rect">
            <a:avLst/>
          </a:prstGeom>
          <a:noFill/>
        </p:spPr>
        <p:txBody>
          <a:bodyPr wrap="square" rtlCol="0">
            <a:spAutoFit/>
          </a:bodyPr>
          <a:lstStyle/>
          <a:p>
            <a:r>
              <a:rPr lang="en-US" dirty="0">
                <a:solidFill>
                  <a:srgbClr val="92D050"/>
                </a:solidFill>
              </a:rPr>
              <a:t>References:</a:t>
            </a:r>
          </a:p>
        </p:txBody>
      </p:sp>
      <p:sp>
        <p:nvSpPr>
          <p:cNvPr id="9" name="TextBox 8">
            <a:extLst>
              <a:ext uri="{FF2B5EF4-FFF2-40B4-BE49-F238E27FC236}">
                <a16:creationId xmlns:a16="http://schemas.microsoft.com/office/drawing/2014/main" id="{A260BE7F-5434-02FC-6CF9-25BED02238AF}"/>
              </a:ext>
            </a:extLst>
          </p:cNvPr>
          <p:cNvSpPr txBox="1"/>
          <p:nvPr/>
        </p:nvSpPr>
        <p:spPr>
          <a:xfrm>
            <a:off x="2220686" y="4053238"/>
            <a:ext cx="7963220" cy="738664"/>
          </a:xfrm>
          <a:prstGeom prst="rect">
            <a:avLst/>
          </a:prstGeom>
          <a:noFill/>
        </p:spPr>
        <p:txBody>
          <a:bodyPr wrap="square" rtlCol="0">
            <a:spAutoFit/>
          </a:bodyPr>
          <a:lstStyle/>
          <a:p>
            <a:r>
              <a:rPr lang="en-US" sz="1400" b="0" i="0" dirty="0">
                <a:solidFill>
                  <a:srgbClr val="05103E"/>
                </a:solidFill>
                <a:effectLst/>
                <a:latin typeface="Times New Roman" panose="02020603050405020304" pitchFamily="18" charset="0"/>
              </a:rPr>
              <a:t>Yogesh. (2025, January 28). </a:t>
            </a:r>
            <a:r>
              <a:rPr lang="en-US" sz="1400" b="0" i="1" dirty="0">
                <a:solidFill>
                  <a:srgbClr val="05103E"/>
                </a:solidFill>
                <a:effectLst/>
                <a:latin typeface="Times New Roman" panose="02020603050405020304" pitchFamily="18" charset="0"/>
              </a:rPr>
              <a:t>Best Practices for Managing On-Call Rotation (in 2025)</a:t>
            </a:r>
            <a:r>
              <a:rPr lang="en-US" sz="1400" b="0" i="0" dirty="0">
                <a:solidFill>
                  <a:srgbClr val="05103E"/>
                </a:solidFill>
                <a:effectLst/>
                <a:latin typeface="Times New Roman" panose="02020603050405020304" pitchFamily="18" charset="0"/>
              </a:rPr>
              <a:t>. </a:t>
            </a:r>
            <a:r>
              <a:rPr lang="en-US" sz="1400" b="0" i="0" dirty="0" err="1">
                <a:solidFill>
                  <a:srgbClr val="05103E"/>
                </a:solidFill>
                <a:effectLst/>
                <a:latin typeface="Times New Roman" panose="02020603050405020304" pitchFamily="18" charset="0"/>
              </a:rPr>
              <a:t>AlertOps</a:t>
            </a:r>
            <a:r>
              <a:rPr lang="en-US" sz="1400" b="0" i="0" dirty="0">
                <a:solidFill>
                  <a:srgbClr val="05103E"/>
                </a:solidFill>
                <a:effectLst/>
                <a:latin typeface="Times New Roman" panose="02020603050405020304" pitchFamily="18" charset="0"/>
              </a:rPr>
              <a:t> | Never Miss a Thing | Resolve Major IT Incidents &amp; Automate Real-time Operations. https://alertops.com/on-call-rotation/</a:t>
            </a:r>
            <a:endParaRPr lang="en-US" sz="1400" dirty="0"/>
          </a:p>
        </p:txBody>
      </p:sp>
      <p:sp>
        <p:nvSpPr>
          <p:cNvPr id="13" name="TextBox 12">
            <a:extLst>
              <a:ext uri="{FF2B5EF4-FFF2-40B4-BE49-F238E27FC236}">
                <a16:creationId xmlns:a16="http://schemas.microsoft.com/office/drawing/2014/main" id="{45F64CD7-51A8-B2C6-305A-A1F43D3922D3}"/>
              </a:ext>
            </a:extLst>
          </p:cNvPr>
          <p:cNvSpPr txBox="1"/>
          <p:nvPr/>
        </p:nvSpPr>
        <p:spPr>
          <a:xfrm>
            <a:off x="2220686" y="4996931"/>
            <a:ext cx="7963220" cy="523220"/>
          </a:xfrm>
          <a:prstGeom prst="rect">
            <a:avLst/>
          </a:prstGeom>
          <a:noFill/>
        </p:spPr>
        <p:txBody>
          <a:bodyPr wrap="square" rtlCol="0">
            <a:spAutoFit/>
          </a:bodyPr>
          <a:lstStyle/>
          <a:p>
            <a:r>
              <a:rPr lang="en-US" sz="1400" b="0" i="1" dirty="0">
                <a:solidFill>
                  <a:srgbClr val="05103E"/>
                </a:solidFill>
                <a:effectLst/>
                <a:latin typeface="Times New Roman" panose="02020603050405020304" pitchFamily="18" charset="0"/>
              </a:rPr>
              <a:t>On-Call rotations and schedules | Articles | PagerDuty</a:t>
            </a:r>
            <a:r>
              <a:rPr lang="en-US" sz="1400" b="0" i="0" dirty="0">
                <a:solidFill>
                  <a:srgbClr val="05103E"/>
                </a:solidFill>
                <a:effectLst/>
                <a:latin typeface="Times New Roman" panose="02020603050405020304" pitchFamily="18" charset="0"/>
              </a:rPr>
              <a:t>. (2023, January 17). PagerDuty. https://www.pagerduty.com/resources/learn/call-rotations-schedules/</a:t>
            </a:r>
            <a:endParaRPr lang="en-US" sz="1400" dirty="0"/>
          </a:p>
        </p:txBody>
      </p:sp>
      <p:sp>
        <p:nvSpPr>
          <p:cNvPr id="14" name="TextBox 13">
            <a:extLst>
              <a:ext uri="{FF2B5EF4-FFF2-40B4-BE49-F238E27FC236}">
                <a16:creationId xmlns:a16="http://schemas.microsoft.com/office/drawing/2014/main" id="{D98DC5DA-8BC1-00AE-8F75-FF617D6A18B1}"/>
              </a:ext>
            </a:extLst>
          </p:cNvPr>
          <p:cNvSpPr txBox="1"/>
          <p:nvPr/>
        </p:nvSpPr>
        <p:spPr>
          <a:xfrm>
            <a:off x="2220686" y="5725180"/>
            <a:ext cx="7963220" cy="523220"/>
          </a:xfrm>
          <a:prstGeom prst="rect">
            <a:avLst/>
          </a:prstGeom>
          <a:noFill/>
        </p:spPr>
        <p:txBody>
          <a:bodyPr wrap="square" rtlCol="0">
            <a:spAutoFit/>
          </a:bodyPr>
          <a:lstStyle/>
          <a:p>
            <a:r>
              <a:rPr lang="en-US" sz="1400" b="0" i="0" dirty="0">
                <a:solidFill>
                  <a:srgbClr val="05103E"/>
                </a:solidFill>
                <a:effectLst/>
                <a:latin typeface="Times New Roman" panose="02020603050405020304" pitchFamily="18" charset="0"/>
              </a:rPr>
              <a:t>Kim, G., </a:t>
            </a:r>
            <a:r>
              <a:rPr lang="en-US" sz="1400" b="0" i="0" dirty="0" err="1">
                <a:solidFill>
                  <a:srgbClr val="05103E"/>
                </a:solidFill>
                <a:effectLst/>
                <a:latin typeface="Times New Roman" panose="02020603050405020304" pitchFamily="18" charset="0"/>
              </a:rPr>
              <a:t>Debois</a:t>
            </a:r>
            <a:r>
              <a:rPr lang="en-US" sz="1400" b="0" i="0" dirty="0">
                <a:solidFill>
                  <a:srgbClr val="05103E"/>
                </a:solidFill>
                <a:effectLst/>
                <a:latin typeface="Times New Roman" panose="02020603050405020304" pitchFamily="18" charset="0"/>
              </a:rPr>
              <a:t>, P., Willis, J., &amp; Humble, J. (2016). </a:t>
            </a:r>
            <a:r>
              <a:rPr lang="en-US" sz="1400" b="0" i="1" dirty="0">
                <a:solidFill>
                  <a:srgbClr val="05103E"/>
                </a:solidFill>
                <a:effectLst/>
                <a:latin typeface="Times New Roman" panose="02020603050405020304" pitchFamily="18" charset="0"/>
              </a:rPr>
              <a:t>The DevOps Handbook: How to Create World-Class Agility, Reliability, and Security in Technology Organizations</a:t>
            </a:r>
            <a:r>
              <a:rPr lang="en-US" sz="1400" b="0" i="0" dirty="0">
                <a:solidFill>
                  <a:srgbClr val="05103E"/>
                </a:solidFill>
                <a:effectLst/>
                <a:latin typeface="Times New Roman" panose="02020603050405020304" pitchFamily="18" charset="0"/>
              </a:rPr>
              <a:t>. https://dl.acm.org/citation.cfm?id=3044729</a:t>
            </a:r>
            <a:endParaRPr lang="en-US" sz="1400" dirty="0"/>
          </a:p>
        </p:txBody>
      </p:sp>
    </p:spTree>
    <p:extLst>
      <p:ext uri="{BB962C8B-B14F-4D97-AF65-F5344CB8AC3E}">
        <p14:creationId xmlns:p14="http://schemas.microsoft.com/office/powerpoint/2010/main" val="8770631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TotalTime>
  <Words>937</Words>
  <Application>Microsoft Office PowerPoint</Application>
  <PresentationFormat>Widescreen</PresentationFormat>
  <Paragraphs>57</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Bahnschrift</vt:lpstr>
      <vt:lpstr>Bahnschrift SemiBold</vt:lpstr>
      <vt:lpstr>Courier New</vt:lpstr>
      <vt:lpstr>Times New Roman</vt:lpstr>
      <vt:lpstr>Trebuchet MS</vt:lpstr>
      <vt:lpstr>Wingdings</vt:lpstr>
      <vt:lpstr>Wingdings 3</vt:lpstr>
      <vt:lpstr>Facet</vt:lpstr>
      <vt:lpstr>Pager Rotation Duties in DevOps: Best Practices </vt:lpstr>
      <vt:lpstr>What is Pager Rotation? Why is it Important?</vt:lpstr>
      <vt:lpstr>Key Principles of Pager Rotation</vt:lpstr>
      <vt:lpstr>Industry Best Practices</vt:lpstr>
      <vt:lpstr>Tools and Technologies for Effective On-Call Management</vt:lpstr>
      <vt:lpstr>Handling Incident Escalations </vt:lpstr>
      <vt:lpstr>Reducing Alert Fatigue</vt:lpstr>
      <vt:lpstr>Conclusion and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Jordany Gonzalez</dc:creator>
  <cp:lastModifiedBy>Jordany Gonzalez</cp:lastModifiedBy>
  <cp:revision>1</cp:revision>
  <dcterms:created xsi:type="dcterms:W3CDTF">2025-02-12T05:50:48Z</dcterms:created>
  <dcterms:modified xsi:type="dcterms:W3CDTF">2025-02-12T06:14:11Z</dcterms:modified>
</cp:coreProperties>
</file>